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62" r:id="rId11"/>
    <p:sldId id="263" r:id="rId12"/>
    <p:sldId id="264" r:id="rId13"/>
    <p:sldId id="265" r:id="rId14"/>
    <p:sldId id="266" r:id="rId15"/>
    <p:sldId id="270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93C74-770C-4665-8EE2-520DFCBB3D07}" v="11" dt="2023-01-09T16:54:55.628"/>
    <p1510:client id="{15D55877-11C5-16EF-EE86-FAFCA4D773BD}" v="443" dt="2023-01-10T16:25:56.745"/>
    <p1510:client id="{1CB49436-C213-2605-97EE-D0C471BA8D66}" v="216" dt="2023-01-10T17:16:17.534"/>
    <p1510:client id="{4D9089A3-60E2-97DC-4875-DF3A5D6630EB}" v="74" dt="2023-01-09T17:13:22.179"/>
    <p1510:client id="{4E69E1F1-27D9-3131-9815-A9277F907A72}" v="111" dt="2023-01-10T18:51:16.151"/>
    <p1510:client id="{5FB3AAF6-15F7-FD16-0325-836F17B3FFF6}" v="79" dt="2023-01-10T18:04:59.075"/>
    <p1510:client id="{7F488B95-9186-60E7-A484-3BD296DAE8D0}" v="389" dt="2023-01-10T15:04:04.176"/>
    <p1510:client id="{881BF68F-280C-8097-0139-9041BA5C15E7}" v="542" dt="2023-01-10T13:31:21.288"/>
    <p1510:client id="{93238309-FCA9-3BC5-ED33-AC1C4FC56CE3}" v="47" dt="2023-01-10T14:39:38.346"/>
    <p1510:client id="{A9A53625-772F-043B-D7FB-6BB1EB94F218}" v="409" dt="2023-01-09T19:40:04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8D6780-6394-438A-946B-AD1CE7BCEDA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C604E82-A735-4FD9-B3ED-691FD9D47A2A}">
      <dgm:prSet phldrT="[Texto]" phldr="0"/>
      <dgm:spPr/>
      <dgm:t>
        <a:bodyPr/>
        <a:lstStyle/>
        <a:p>
          <a:pPr rtl="0"/>
          <a:r>
            <a:rPr lang="es-ES">
              <a:latin typeface="Tw Cen MT"/>
            </a:rPr>
            <a:t>Regresión lineal</a:t>
          </a:r>
          <a:endParaRPr lang="es-ES"/>
        </a:p>
      </dgm:t>
    </dgm:pt>
    <dgm:pt modelId="{47390346-1D14-4406-9FFA-512E6A400EEF}" type="parTrans" cxnId="{C7ED00B9-4012-415E-9A6E-FAE7E3A9FE99}">
      <dgm:prSet/>
      <dgm:spPr/>
    </dgm:pt>
    <dgm:pt modelId="{0628EB5F-2CD0-458C-A333-4500568E09E1}" type="sibTrans" cxnId="{C7ED00B9-4012-415E-9A6E-FAE7E3A9FE99}">
      <dgm:prSet/>
      <dgm:spPr/>
    </dgm:pt>
    <dgm:pt modelId="{620F48EE-78D5-4B05-B8D9-252613D0AEC2}">
      <dgm:prSet phldrT="[Texto]" phldr="0"/>
      <dgm:spPr/>
      <dgm:t>
        <a:bodyPr/>
        <a:lstStyle/>
        <a:p>
          <a:pPr rtl="0"/>
          <a:r>
            <a:rPr lang="es-ES">
              <a:latin typeface="Tw Cen MT"/>
            </a:rPr>
            <a:t>Arbol de decisión regresivo</a:t>
          </a:r>
          <a:endParaRPr lang="es-ES"/>
        </a:p>
      </dgm:t>
    </dgm:pt>
    <dgm:pt modelId="{51D7444A-411C-4282-9161-1A646D2BB01D}" type="parTrans" cxnId="{1B61B39B-5CAC-4EDB-9702-C4BF6FEAE2A2}">
      <dgm:prSet/>
      <dgm:spPr/>
    </dgm:pt>
    <dgm:pt modelId="{27A65CF4-EFEE-4978-B2B6-CD8E017303BE}" type="sibTrans" cxnId="{1B61B39B-5CAC-4EDB-9702-C4BF6FEAE2A2}">
      <dgm:prSet/>
      <dgm:spPr/>
    </dgm:pt>
    <dgm:pt modelId="{C65C9806-F328-4A4E-88F6-F123E0C36933}">
      <dgm:prSet phldrT="[Texto]" phldr="0"/>
      <dgm:spPr/>
      <dgm:t>
        <a:bodyPr/>
        <a:lstStyle/>
        <a:p>
          <a:pPr rtl="0"/>
          <a:r>
            <a:rPr lang="es-ES">
              <a:latin typeface="Tw Cen MT"/>
            </a:rPr>
            <a:t>Resultado obtenido</a:t>
          </a:r>
          <a:endParaRPr lang="es-ES"/>
        </a:p>
      </dgm:t>
    </dgm:pt>
    <dgm:pt modelId="{9FA6C108-4CF6-47A1-9FE6-DDD46A7347FF}" type="parTrans" cxnId="{6F7786FC-B4A4-46F1-8B81-30E5228BA8F7}">
      <dgm:prSet/>
      <dgm:spPr/>
    </dgm:pt>
    <dgm:pt modelId="{817BE6E2-7995-41B7-9E3E-040399967CF1}" type="sibTrans" cxnId="{6F7786FC-B4A4-46F1-8B81-30E5228BA8F7}">
      <dgm:prSet/>
      <dgm:spPr/>
    </dgm:pt>
    <dgm:pt modelId="{B2A31412-7A4F-4720-85B9-EB0AC094ECCE}" type="pres">
      <dgm:prSet presAssocID="{C28D6780-6394-438A-946B-AD1CE7BCEDAD}" presName="Name0" presStyleCnt="0">
        <dgm:presLayoutVars>
          <dgm:dir/>
          <dgm:resizeHandles val="exact"/>
        </dgm:presLayoutVars>
      </dgm:prSet>
      <dgm:spPr/>
    </dgm:pt>
    <dgm:pt modelId="{914A733C-BC7A-4C22-8E32-A12DF06009FC}" type="pres">
      <dgm:prSet presAssocID="{C28D6780-6394-438A-946B-AD1CE7BCEDAD}" presName="arrow" presStyleLbl="bgShp" presStyleIdx="0" presStyleCnt="1"/>
      <dgm:spPr/>
    </dgm:pt>
    <dgm:pt modelId="{714CB1DB-8C9C-4211-8E92-D9CC600052D7}" type="pres">
      <dgm:prSet presAssocID="{C28D6780-6394-438A-946B-AD1CE7BCEDAD}" presName="points" presStyleCnt="0"/>
      <dgm:spPr/>
    </dgm:pt>
    <dgm:pt modelId="{9FF38274-771F-499F-839D-C76E2FBF0324}" type="pres">
      <dgm:prSet presAssocID="{BC604E82-A735-4FD9-B3ED-691FD9D47A2A}" presName="compositeA" presStyleCnt="0"/>
      <dgm:spPr/>
    </dgm:pt>
    <dgm:pt modelId="{F5C330A2-79ED-44FA-8027-79C8F7CEEA13}" type="pres">
      <dgm:prSet presAssocID="{BC604E82-A735-4FD9-B3ED-691FD9D47A2A}" presName="textA" presStyleLbl="revTx" presStyleIdx="0" presStyleCnt="3">
        <dgm:presLayoutVars>
          <dgm:bulletEnabled val="1"/>
        </dgm:presLayoutVars>
      </dgm:prSet>
      <dgm:spPr/>
    </dgm:pt>
    <dgm:pt modelId="{358C49C7-29B7-49E3-9C3F-33FC83772BB4}" type="pres">
      <dgm:prSet presAssocID="{BC604E82-A735-4FD9-B3ED-691FD9D47A2A}" presName="circleA" presStyleLbl="node1" presStyleIdx="0" presStyleCnt="3"/>
      <dgm:spPr/>
    </dgm:pt>
    <dgm:pt modelId="{596B519A-A6C9-4422-BFD3-7CEA298C114E}" type="pres">
      <dgm:prSet presAssocID="{BC604E82-A735-4FD9-B3ED-691FD9D47A2A}" presName="spaceA" presStyleCnt="0"/>
      <dgm:spPr/>
    </dgm:pt>
    <dgm:pt modelId="{50C35016-9587-4310-8262-9969165E142B}" type="pres">
      <dgm:prSet presAssocID="{0628EB5F-2CD0-458C-A333-4500568E09E1}" presName="space" presStyleCnt="0"/>
      <dgm:spPr/>
    </dgm:pt>
    <dgm:pt modelId="{050DEEEC-E5BA-4463-A8E1-81DF6E46E64D}" type="pres">
      <dgm:prSet presAssocID="{620F48EE-78D5-4B05-B8D9-252613D0AEC2}" presName="compositeB" presStyleCnt="0"/>
      <dgm:spPr/>
    </dgm:pt>
    <dgm:pt modelId="{AB750A37-11E5-4783-9323-F906CFACD918}" type="pres">
      <dgm:prSet presAssocID="{620F48EE-78D5-4B05-B8D9-252613D0AEC2}" presName="textB" presStyleLbl="revTx" presStyleIdx="1" presStyleCnt="3">
        <dgm:presLayoutVars>
          <dgm:bulletEnabled val="1"/>
        </dgm:presLayoutVars>
      </dgm:prSet>
      <dgm:spPr/>
    </dgm:pt>
    <dgm:pt modelId="{786012B0-0ECB-4C40-80B6-3AAAD0DADB49}" type="pres">
      <dgm:prSet presAssocID="{620F48EE-78D5-4B05-B8D9-252613D0AEC2}" presName="circleB" presStyleLbl="node1" presStyleIdx="1" presStyleCnt="3"/>
      <dgm:spPr/>
    </dgm:pt>
    <dgm:pt modelId="{74FC2FF1-6716-4813-9494-C0EF89D0E5AC}" type="pres">
      <dgm:prSet presAssocID="{620F48EE-78D5-4B05-B8D9-252613D0AEC2}" presName="spaceB" presStyleCnt="0"/>
      <dgm:spPr/>
    </dgm:pt>
    <dgm:pt modelId="{9621F503-240B-47B3-B807-7563D1DABC48}" type="pres">
      <dgm:prSet presAssocID="{27A65CF4-EFEE-4978-B2B6-CD8E017303BE}" presName="space" presStyleCnt="0"/>
      <dgm:spPr/>
    </dgm:pt>
    <dgm:pt modelId="{1EA94BD8-C185-4900-B9F7-A2D8AE4C730C}" type="pres">
      <dgm:prSet presAssocID="{C65C9806-F328-4A4E-88F6-F123E0C36933}" presName="compositeA" presStyleCnt="0"/>
      <dgm:spPr/>
    </dgm:pt>
    <dgm:pt modelId="{5A07CDE1-F3D8-4508-806E-29C704F72A57}" type="pres">
      <dgm:prSet presAssocID="{C65C9806-F328-4A4E-88F6-F123E0C36933}" presName="textA" presStyleLbl="revTx" presStyleIdx="2" presStyleCnt="3">
        <dgm:presLayoutVars>
          <dgm:bulletEnabled val="1"/>
        </dgm:presLayoutVars>
      </dgm:prSet>
      <dgm:spPr/>
    </dgm:pt>
    <dgm:pt modelId="{D9F6FB23-02A7-48E1-8222-461DB7086E9F}" type="pres">
      <dgm:prSet presAssocID="{C65C9806-F328-4A4E-88F6-F123E0C36933}" presName="circleA" presStyleLbl="node1" presStyleIdx="2" presStyleCnt="3"/>
      <dgm:spPr/>
    </dgm:pt>
    <dgm:pt modelId="{A35C0DB6-A9BA-4E23-B256-53E7F79D568D}" type="pres">
      <dgm:prSet presAssocID="{C65C9806-F328-4A4E-88F6-F123E0C36933}" presName="spaceA" presStyleCnt="0"/>
      <dgm:spPr/>
    </dgm:pt>
  </dgm:ptLst>
  <dgm:cxnLst>
    <dgm:cxn modelId="{81214519-4582-4CCA-B4CB-522C65E479FE}" type="presOf" srcId="{C65C9806-F328-4A4E-88F6-F123E0C36933}" destId="{5A07CDE1-F3D8-4508-806E-29C704F72A57}" srcOrd="0" destOrd="0" presId="urn:microsoft.com/office/officeart/2005/8/layout/hProcess11"/>
    <dgm:cxn modelId="{E5918F43-434C-4DD9-8A8D-5E1202B07366}" type="presOf" srcId="{620F48EE-78D5-4B05-B8D9-252613D0AEC2}" destId="{AB750A37-11E5-4783-9323-F906CFACD918}" srcOrd="0" destOrd="0" presId="urn:microsoft.com/office/officeart/2005/8/layout/hProcess11"/>
    <dgm:cxn modelId="{000DD06C-D30C-4620-99E9-972FD00B9E77}" type="presOf" srcId="{BC604E82-A735-4FD9-B3ED-691FD9D47A2A}" destId="{F5C330A2-79ED-44FA-8027-79C8F7CEEA13}" srcOrd="0" destOrd="0" presId="urn:microsoft.com/office/officeart/2005/8/layout/hProcess11"/>
    <dgm:cxn modelId="{1B61B39B-5CAC-4EDB-9702-C4BF6FEAE2A2}" srcId="{C28D6780-6394-438A-946B-AD1CE7BCEDAD}" destId="{620F48EE-78D5-4B05-B8D9-252613D0AEC2}" srcOrd="1" destOrd="0" parTransId="{51D7444A-411C-4282-9161-1A646D2BB01D}" sibTransId="{27A65CF4-EFEE-4978-B2B6-CD8E017303BE}"/>
    <dgm:cxn modelId="{C7ED00B9-4012-415E-9A6E-FAE7E3A9FE99}" srcId="{C28D6780-6394-438A-946B-AD1CE7BCEDAD}" destId="{BC604E82-A735-4FD9-B3ED-691FD9D47A2A}" srcOrd="0" destOrd="0" parTransId="{47390346-1D14-4406-9FFA-512E6A400EEF}" sibTransId="{0628EB5F-2CD0-458C-A333-4500568E09E1}"/>
    <dgm:cxn modelId="{6F7786FC-B4A4-46F1-8B81-30E5228BA8F7}" srcId="{C28D6780-6394-438A-946B-AD1CE7BCEDAD}" destId="{C65C9806-F328-4A4E-88F6-F123E0C36933}" srcOrd="2" destOrd="0" parTransId="{9FA6C108-4CF6-47A1-9FE6-DDD46A7347FF}" sibTransId="{817BE6E2-7995-41B7-9E3E-040399967CF1}"/>
    <dgm:cxn modelId="{16F593FE-2C8E-4248-AE20-E4DC5DBB99D9}" type="presOf" srcId="{C28D6780-6394-438A-946B-AD1CE7BCEDAD}" destId="{B2A31412-7A4F-4720-85B9-EB0AC094ECCE}" srcOrd="0" destOrd="0" presId="urn:microsoft.com/office/officeart/2005/8/layout/hProcess11"/>
    <dgm:cxn modelId="{A6BAFAA7-6513-4531-A9E0-01972F711A68}" type="presParOf" srcId="{B2A31412-7A4F-4720-85B9-EB0AC094ECCE}" destId="{914A733C-BC7A-4C22-8E32-A12DF06009FC}" srcOrd="0" destOrd="0" presId="urn:microsoft.com/office/officeart/2005/8/layout/hProcess11"/>
    <dgm:cxn modelId="{4D277629-81EE-49D3-AB90-3D2C86874618}" type="presParOf" srcId="{B2A31412-7A4F-4720-85B9-EB0AC094ECCE}" destId="{714CB1DB-8C9C-4211-8E92-D9CC600052D7}" srcOrd="1" destOrd="0" presId="urn:microsoft.com/office/officeart/2005/8/layout/hProcess11"/>
    <dgm:cxn modelId="{8F9E1F64-5485-4CFE-883A-65829F3569A6}" type="presParOf" srcId="{714CB1DB-8C9C-4211-8E92-D9CC600052D7}" destId="{9FF38274-771F-499F-839D-C76E2FBF0324}" srcOrd="0" destOrd="0" presId="urn:microsoft.com/office/officeart/2005/8/layout/hProcess11"/>
    <dgm:cxn modelId="{067E39F6-360C-44C9-8907-717FFB6824D5}" type="presParOf" srcId="{9FF38274-771F-499F-839D-C76E2FBF0324}" destId="{F5C330A2-79ED-44FA-8027-79C8F7CEEA13}" srcOrd="0" destOrd="0" presId="urn:microsoft.com/office/officeart/2005/8/layout/hProcess11"/>
    <dgm:cxn modelId="{FE4E0B6F-712D-463A-8049-6C5E1971F3A9}" type="presParOf" srcId="{9FF38274-771F-499F-839D-C76E2FBF0324}" destId="{358C49C7-29B7-49E3-9C3F-33FC83772BB4}" srcOrd="1" destOrd="0" presId="urn:microsoft.com/office/officeart/2005/8/layout/hProcess11"/>
    <dgm:cxn modelId="{25539856-6F87-442E-AF25-615D697A188B}" type="presParOf" srcId="{9FF38274-771F-499F-839D-C76E2FBF0324}" destId="{596B519A-A6C9-4422-BFD3-7CEA298C114E}" srcOrd="2" destOrd="0" presId="urn:microsoft.com/office/officeart/2005/8/layout/hProcess11"/>
    <dgm:cxn modelId="{399349F2-58DB-41A3-A989-8F7D3645707A}" type="presParOf" srcId="{714CB1DB-8C9C-4211-8E92-D9CC600052D7}" destId="{50C35016-9587-4310-8262-9969165E142B}" srcOrd="1" destOrd="0" presId="urn:microsoft.com/office/officeart/2005/8/layout/hProcess11"/>
    <dgm:cxn modelId="{F9177CE8-1B7F-40DD-B0A5-4C3B4919A72D}" type="presParOf" srcId="{714CB1DB-8C9C-4211-8E92-D9CC600052D7}" destId="{050DEEEC-E5BA-4463-A8E1-81DF6E46E64D}" srcOrd="2" destOrd="0" presId="urn:microsoft.com/office/officeart/2005/8/layout/hProcess11"/>
    <dgm:cxn modelId="{D89B56F3-B363-4251-BE1E-618FBFA0A923}" type="presParOf" srcId="{050DEEEC-E5BA-4463-A8E1-81DF6E46E64D}" destId="{AB750A37-11E5-4783-9323-F906CFACD918}" srcOrd="0" destOrd="0" presId="urn:microsoft.com/office/officeart/2005/8/layout/hProcess11"/>
    <dgm:cxn modelId="{47D203F2-1AE3-4EEF-996E-4E8EBD458C16}" type="presParOf" srcId="{050DEEEC-E5BA-4463-A8E1-81DF6E46E64D}" destId="{786012B0-0ECB-4C40-80B6-3AAAD0DADB49}" srcOrd="1" destOrd="0" presId="urn:microsoft.com/office/officeart/2005/8/layout/hProcess11"/>
    <dgm:cxn modelId="{AD7F6F29-470B-43E5-8ABB-DAE27BAA5A33}" type="presParOf" srcId="{050DEEEC-E5BA-4463-A8E1-81DF6E46E64D}" destId="{74FC2FF1-6716-4813-9494-C0EF89D0E5AC}" srcOrd="2" destOrd="0" presId="urn:microsoft.com/office/officeart/2005/8/layout/hProcess11"/>
    <dgm:cxn modelId="{AE64F53A-0021-4006-9FBD-7610121DEB51}" type="presParOf" srcId="{714CB1DB-8C9C-4211-8E92-D9CC600052D7}" destId="{9621F503-240B-47B3-B807-7563D1DABC48}" srcOrd="3" destOrd="0" presId="urn:microsoft.com/office/officeart/2005/8/layout/hProcess11"/>
    <dgm:cxn modelId="{E73FA2AB-B9B1-4658-AD28-A36830119292}" type="presParOf" srcId="{714CB1DB-8C9C-4211-8E92-D9CC600052D7}" destId="{1EA94BD8-C185-4900-B9F7-A2D8AE4C730C}" srcOrd="4" destOrd="0" presId="urn:microsoft.com/office/officeart/2005/8/layout/hProcess11"/>
    <dgm:cxn modelId="{68B2FA36-4018-40EE-8D71-4D71A8ED3534}" type="presParOf" srcId="{1EA94BD8-C185-4900-B9F7-A2D8AE4C730C}" destId="{5A07CDE1-F3D8-4508-806E-29C704F72A57}" srcOrd="0" destOrd="0" presId="urn:microsoft.com/office/officeart/2005/8/layout/hProcess11"/>
    <dgm:cxn modelId="{BF6389B5-9CFB-498F-9CCC-11398E11E959}" type="presParOf" srcId="{1EA94BD8-C185-4900-B9F7-A2D8AE4C730C}" destId="{D9F6FB23-02A7-48E1-8222-461DB7086E9F}" srcOrd="1" destOrd="0" presId="urn:microsoft.com/office/officeart/2005/8/layout/hProcess11"/>
    <dgm:cxn modelId="{300870E6-07C1-416A-BECE-C2719978A0C9}" type="presParOf" srcId="{1EA94BD8-C185-4900-B9F7-A2D8AE4C730C}" destId="{A35C0DB6-A9BA-4E23-B256-53E7F79D568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A733C-BC7A-4C22-8E32-A12DF06009FC}">
      <dsp:nvSpPr>
        <dsp:cNvPr id="0" name=""/>
        <dsp:cNvSpPr/>
      </dsp:nvSpPr>
      <dsp:spPr>
        <a:xfrm>
          <a:off x="0" y="1157763"/>
          <a:ext cx="5943601" cy="154368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30A2-79ED-44FA-8027-79C8F7CEEA13}">
      <dsp:nvSpPr>
        <dsp:cNvPr id="0" name=""/>
        <dsp:cNvSpPr/>
      </dsp:nvSpPr>
      <dsp:spPr>
        <a:xfrm>
          <a:off x="2611" y="0"/>
          <a:ext cx="1723876" cy="15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b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>
              <a:latin typeface="Tw Cen MT"/>
            </a:rPr>
            <a:t>Regresión lineal</a:t>
          </a:r>
          <a:endParaRPr lang="es-ES" sz="2700" kern="1200"/>
        </a:p>
      </dsp:txBody>
      <dsp:txXfrm>
        <a:off x="2611" y="0"/>
        <a:ext cx="1723876" cy="1543685"/>
      </dsp:txXfrm>
    </dsp:sp>
    <dsp:sp modelId="{358C49C7-29B7-49E3-9C3F-33FC83772BB4}">
      <dsp:nvSpPr>
        <dsp:cNvPr id="0" name=""/>
        <dsp:cNvSpPr/>
      </dsp:nvSpPr>
      <dsp:spPr>
        <a:xfrm>
          <a:off x="671589" y="1736645"/>
          <a:ext cx="385921" cy="385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50A37-11E5-4783-9323-F906CFACD918}">
      <dsp:nvSpPr>
        <dsp:cNvPr id="0" name=""/>
        <dsp:cNvSpPr/>
      </dsp:nvSpPr>
      <dsp:spPr>
        <a:xfrm>
          <a:off x="1812682" y="2315527"/>
          <a:ext cx="1723876" cy="15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>
              <a:latin typeface="Tw Cen MT"/>
            </a:rPr>
            <a:t>Arbol de decisión regresivo</a:t>
          </a:r>
          <a:endParaRPr lang="es-ES" sz="2700" kern="1200"/>
        </a:p>
      </dsp:txBody>
      <dsp:txXfrm>
        <a:off x="1812682" y="2315527"/>
        <a:ext cx="1723876" cy="1543685"/>
      </dsp:txXfrm>
    </dsp:sp>
    <dsp:sp modelId="{786012B0-0ECB-4C40-80B6-3AAAD0DADB49}">
      <dsp:nvSpPr>
        <dsp:cNvPr id="0" name=""/>
        <dsp:cNvSpPr/>
      </dsp:nvSpPr>
      <dsp:spPr>
        <a:xfrm>
          <a:off x="2481659" y="1736645"/>
          <a:ext cx="385921" cy="385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7CDE1-F3D8-4508-806E-29C704F72A57}">
      <dsp:nvSpPr>
        <dsp:cNvPr id="0" name=""/>
        <dsp:cNvSpPr/>
      </dsp:nvSpPr>
      <dsp:spPr>
        <a:xfrm>
          <a:off x="3622752" y="0"/>
          <a:ext cx="1723876" cy="15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b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>
              <a:latin typeface="Tw Cen MT"/>
            </a:rPr>
            <a:t>Resultado obtenido</a:t>
          </a:r>
          <a:endParaRPr lang="es-ES" sz="2700" kern="1200"/>
        </a:p>
      </dsp:txBody>
      <dsp:txXfrm>
        <a:off x="3622752" y="0"/>
        <a:ext cx="1723876" cy="1543685"/>
      </dsp:txXfrm>
    </dsp:sp>
    <dsp:sp modelId="{D9F6FB23-02A7-48E1-8222-461DB7086E9F}">
      <dsp:nvSpPr>
        <dsp:cNvPr id="0" name=""/>
        <dsp:cNvSpPr/>
      </dsp:nvSpPr>
      <dsp:spPr>
        <a:xfrm>
          <a:off x="4291730" y="1736645"/>
          <a:ext cx="385921" cy="385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20144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5051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22969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01464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07819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866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24663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186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303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007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769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3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86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E0C12-2618-6054-0081-F0318E4BC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702885"/>
            <a:ext cx="3767242" cy="2809703"/>
          </a:xfrm>
        </p:spPr>
        <p:txBody>
          <a:bodyPr>
            <a:normAutofit/>
          </a:bodyPr>
          <a:lstStyle/>
          <a:p>
            <a:pPr algn="l"/>
            <a:r>
              <a:rPr lang="es-ES" sz="4400" dirty="0">
                <a:cs typeface="Calibri Light"/>
              </a:rPr>
              <a:t>Minería de datos</a:t>
            </a:r>
            <a:br>
              <a:rPr lang="es-ES" sz="4400" dirty="0">
                <a:cs typeface="Calibri Light"/>
              </a:rPr>
            </a:br>
            <a:r>
              <a:rPr lang="es-ES" sz="3200" dirty="0">
                <a:cs typeface="Calibri Light"/>
              </a:rPr>
              <a:t>Cajamar </a:t>
            </a:r>
            <a:r>
              <a:rPr lang="es-ES" sz="3200" dirty="0" err="1">
                <a:cs typeface="Calibri Light"/>
              </a:rPr>
              <a:t>Agroanalisis</a:t>
            </a:r>
            <a:endParaRPr lang="es-ES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617469-3C0F-37BC-51C5-5C5643EB4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ES" sz="2000">
                <a:ea typeface="+mn-lt"/>
                <a:cs typeface="+mn-lt"/>
              </a:rPr>
              <a:t>Mario Martín Alonso</a:t>
            </a:r>
            <a:endParaRPr lang="es-ES" sz="2000"/>
          </a:p>
          <a:p>
            <a:pPr algn="l"/>
            <a:r>
              <a:rPr lang="es-ES" sz="2000">
                <a:ea typeface="+mn-lt"/>
                <a:cs typeface="+mn-lt"/>
              </a:rPr>
              <a:t>Anderson Marroquín Rivas</a:t>
            </a:r>
            <a:endParaRPr lang="es-ES" sz="2000"/>
          </a:p>
          <a:p>
            <a:pPr algn="l"/>
            <a:r>
              <a:rPr lang="es-ES" sz="2000">
                <a:ea typeface="+mn-lt"/>
                <a:cs typeface="+mn-lt"/>
              </a:rPr>
              <a:t>Adrián Ruiz Esteban</a:t>
            </a:r>
            <a:endParaRPr lang="es-ES" sz="2000"/>
          </a:p>
          <a:p>
            <a:pPr algn="l"/>
            <a:r>
              <a:rPr lang="es-ES" sz="2000">
                <a:ea typeface="+mn-lt"/>
                <a:cs typeface="+mn-lt"/>
              </a:rPr>
              <a:t>Pablo Valle Nieto</a:t>
            </a:r>
            <a:endParaRPr lang="es-ES" sz="200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4FE6BDB-FA3E-7BCD-FB3C-976CADFA1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1" r="3" b="3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5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5F2E78-046B-B579-BEE9-4FF7DCBB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61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18CB6-C179-5960-B7B3-94C185B1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5.  Tarjetas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37EAA3-386B-3443-1D0A-52C80FDCE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8950"/>
            <a:ext cx="5181600" cy="5073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 algn="ctr">
              <a:buAutoNum type="arabicPeriod"/>
            </a:pPr>
            <a:r>
              <a:rPr lang="es-ES" dirty="0" err="1"/>
              <a:t>Datasets</a:t>
            </a:r>
            <a:r>
              <a:rPr lang="es-ES" dirty="0"/>
              <a:t> 4 – 5</a:t>
            </a:r>
            <a:endParaRPr lang="es-ES"/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 algn="ctr">
              <a:buAutoNum type="arabicPeriod"/>
            </a:pPr>
            <a:r>
              <a:rPr lang="es-ES" dirty="0" err="1"/>
              <a:t>Dataset</a:t>
            </a:r>
            <a:r>
              <a:rPr lang="es-ES" dirty="0"/>
              <a:t> 2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97ABB42-2DC9-0A44-3EB4-A2EF5D308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08950"/>
            <a:ext cx="5181600" cy="4668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ES" dirty="0">
                <a:ea typeface="+mn-lt"/>
                <a:cs typeface="+mn-lt"/>
              </a:rPr>
              <a:t>3.   </a:t>
            </a:r>
            <a:r>
              <a:rPr lang="es-ES" dirty="0" err="1">
                <a:ea typeface="+mn-lt"/>
                <a:cs typeface="+mn-lt"/>
              </a:rPr>
              <a:t>Datasets</a:t>
            </a:r>
            <a:r>
              <a:rPr lang="es-ES" dirty="0">
                <a:ea typeface="+mn-lt"/>
                <a:cs typeface="+mn-lt"/>
              </a:rPr>
              <a:t> 1 – 5</a:t>
            </a:r>
            <a:endParaRPr lang="es-ES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/>
              <a:t>4.   </a:t>
            </a:r>
            <a:r>
              <a:rPr lang="es-ES" dirty="0" err="1"/>
              <a:t>Dataset</a:t>
            </a:r>
            <a:r>
              <a:rPr lang="es-ES" dirty="0"/>
              <a:t> 1 (Variante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F4129D-257A-5C72-B8A6-CFE8D51A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10</a:t>
            </a:fld>
            <a:endParaRPr lang="en-US"/>
          </a:p>
        </p:txBody>
      </p:sp>
      <p:pic>
        <p:nvPicPr>
          <p:cNvPr id="6" name="Imagen 6" descr="Imagen que contiene contenedor de carga, colorido, grande, paraguas&#10;&#10;Descripción generada automáticamente">
            <a:extLst>
              <a:ext uri="{FF2B5EF4-FFF2-40B4-BE49-F238E27FC236}">
                <a16:creationId xmlns:a16="http://schemas.microsoft.com/office/drawing/2014/main" id="{3670CECB-E7FA-2F77-85CF-F553761D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451" y="2135443"/>
            <a:ext cx="2743200" cy="1716258"/>
          </a:xfrm>
          <a:prstGeom prst="rect">
            <a:avLst/>
          </a:prstGeom>
        </p:spPr>
      </p:pic>
      <p:pic>
        <p:nvPicPr>
          <p:cNvPr id="7" name="Imagen 7" descr="Mujer con fruta en la mano&#10;&#10;Descripción generada automáticamente">
            <a:extLst>
              <a:ext uri="{FF2B5EF4-FFF2-40B4-BE49-F238E27FC236}">
                <a16:creationId xmlns:a16="http://schemas.microsoft.com/office/drawing/2014/main" id="{FB22A631-1E07-03F9-213A-C3BDDC59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452" y="2139441"/>
            <a:ext cx="2743200" cy="1827014"/>
          </a:xfrm>
          <a:prstGeom prst="rect">
            <a:avLst/>
          </a:prstGeom>
        </p:spPr>
      </p:pic>
      <p:pic>
        <p:nvPicPr>
          <p:cNvPr id="8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D223603-FD61-38AB-7AF0-2B73143D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80" y="4642619"/>
            <a:ext cx="1219201" cy="818684"/>
          </a:xfrm>
          <a:prstGeom prst="rect">
            <a:avLst/>
          </a:prstGeom>
        </p:spPr>
      </p:pic>
      <p:pic>
        <p:nvPicPr>
          <p:cNvPr id="9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D3118D4C-6D28-6789-E92E-2B8F4486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504" y="4646593"/>
            <a:ext cx="1535875" cy="840426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E6157D92-BE15-F81F-7223-1138891C2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010" y="4653626"/>
            <a:ext cx="1605149" cy="836254"/>
          </a:xfrm>
          <a:prstGeom prst="rect">
            <a:avLst/>
          </a:prstGeom>
        </p:spPr>
      </p:pic>
      <p:pic>
        <p:nvPicPr>
          <p:cNvPr id="12" name="Imagen 12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54CB2791-0672-E4AA-316A-E112E7500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4841" y="5649198"/>
            <a:ext cx="1209305" cy="824331"/>
          </a:xfrm>
          <a:prstGeom prst="rect">
            <a:avLst/>
          </a:prstGeom>
        </p:spPr>
      </p:pic>
      <p:pic>
        <p:nvPicPr>
          <p:cNvPr id="13" name="Imagen 13" descr="Patrón de fondo&#10;&#10;Descripción generada automáticamente">
            <a:extLst>
              <a:ext uri="{FF2B5EF4-FFF2-40B4-BE49-F238E27FC236}">
                <a16:creationId xmlns:a16="http://schemas.microsoft.com/office/drawing/2014/main" id="{D062E1BC-6B7E-3306-6D13-37982AC7A7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9154" y="5632229"/>
            <a:ext cx="1298370" cy="838476"/>
          </a:xfrm>
          <a:prstGeom prst="rect">
            <a:avLst/>
          </a:prstGeom>
        </p:spPr>
      </p:pic>
      <p:pic>
        <p:nvPicPr>
          <p:cNvPr id="14" name="Imagen 14" descr="Una venta de frutas y verduras&#10;&#10;Descripción generada automáticamente">
            <a:extLst>
              <a:ext uri="{FF2B5EF4-FFF2-40B4-BE49-F238E27FC236}">
                <a16:creationId xmlns:a16="http://schemas.microsoft.com/office/drawing/2014/main" id="{8AB2384B-39B9-ADA4-FBED-07CD18AB3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257" y="4824722"/>
            <a:ext cx="2396837" cy="1345128"/>
          </a:xfrm>
          <a:prstGeom prst="rect">
            <a:avLst/>
          </a:prstGeom>
        </p:spPr>
      </p:pic>
      <p:pic>
        <p:nvPicPr>
          <p:cNvPr id="16" name="Imagen 16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803DE87-1BA5-91E3-0816-9F32A1A78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8997" y="4820391"/>
            <a:ext cx="2040577" cy="13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5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891482-C38A-4F0C-8183-0121632F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51081-60EF-DE46-FAE4-E0CE19A5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129" y="486184"/>
            <a:ext cx="611840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6.1.  Líneas de trabajo</a:t>
            </a:r>
          </a:p>
        </p:txBody>
      </p:sp>
      <p:pic>
        <p:nvPicPr>
          <p:cNvPr id="5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3F01655-6BA2-2430-CCCD-A6D752BDE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500608"/>
            <a:ext cx="4100921" cy="270619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D30AD8-3FB9-8967-BFEC-29EF596DA5A0}"/>
              </a:ext>
            </a:extLst>
          </p:cNvPr>
          <p:cNvSpPr txBox="1"/>
          <p:nvPr/>
        </p:nvSpPr>
        <p:spPr>
          <a:xfrm>
            <a:off x="5430129" y="1946684"/>
            <a:ext cx="6118403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K-Means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Transformaciones</a:t>
            </a:r>
            <a:r>
              <a:rPr lang="en-US" sz="2400" dirty="0"/>
              <a:t> previas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Parametrización</a:t>
            </a:r>
            <a:r>
              <a:rPr lang="en-US" sz="2400" dirty="0"/>
              <a:t>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Primera </a:t>
            </a:r>
            <a:r>
              <a:rPr lang="en-US" sz="2400" dirty="0" err="1"/>
              <a:t>Ejecución</a:t>
            </a: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Maximización</a:t>
            </a: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Ejecución</a:t>
            </a:r>
            <a:r>
              <a:rPr lang="en-US" sz="2400" dirty="0"/>
              <a:t> Final del </a:t>
            </a:r>
            <a:r>
              <a:rPr lang="en-US" sz="2400" dirty="0" err="1"/>
              <a:t>Algoritmo</a:t>
            </a:r>
            <a:endParaRPr lang="en-US" sz="2400"/>
          </a:p>
        </p:txBody>
      </p:sp>
      <p:pic>
        <p:nvPicPr>
          <p:cNvPr id="6" name="Imagen 6" descr="Gráfico&#10;&#10;Descripción generada automáticamente">
            <a:extLst>
              <a:ext uri="{FF2B5EF4-FFF2-40B4-BE49-F238E27FC236}">
                <a16:creationId xmlns:a16="http://schemas.microsoft.com/office/drawing/2014/main" id="{731B5862-8A20-FC42-18EA-CCC22F02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04" y="3543300"/>
            <a:ext cx="3024783" cy="281304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4B6E73-2318-4814-8EB1-306D53723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64111">
            <a:off x="-991925" y="5644752"/>
            <a:ext cx="2987899" cy="2987899"/>
          </a:xfrm>
          <a:prstGeom prst="arc">
            <a:avLst>
              <a:gd name="adj1" fmla="val 16200000"/>
              <a:gd name="adj2" fmla="val 21581479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F8B187-2EBA-9093-3406-4A16C258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0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51081-60EF-DE46-FAE4-E0CE19A5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6.2.  Líneas de trabajo</a:t>
            </a:r>
          </a:p>
        </p:txBody>
      </p:sp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F21A2E5E-9D36-11F5-EDAA-2693F1128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403306"/>
              </p:ext>
            </p:extLst>
          </p:nvPr>
        </p:nvGraphicFramePr>
        <p:xfrm>
          <a:off x="838200" y="1825625"/>
          <a:ext cx="5943601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F8B187-2EBA-9093-3406-4A16C258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12</a:t>
            </a:fld>
            <a:endParaRPr lang="en-US"/>
          </a:p>
        </p:txBody>
      </p:sp>
      <p:pic>
        <p:nvPicPr>
          <p:cNvPr id="564" name="Imagen 564" descr="Gráfico&#10;&#10;Descripción generada automáticamente">
            <a:extLst>
              <a:ext uri="{FF2B5EF4-FFF2-40B4-BE49-F238E27FC236}">
                <a16:creationId xmlns:a16="http://schemas.microsoft.com/office/drawing/2014/main" id="{8B56D7C2-F167-0190-24D8-425510926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733" y="2120882"/>
            <a:ext cx="4542366" cy="3145404"/>
          </a:xfrm>
          <a:prstGeom prst="rect">
            <a:avLst/>
          </a:prstGeom>
        </p:spPr>
      </p:pic>
      <p:pic>
        <p:nvPicPr>
          <p:cNvPr id="29" name="Imagen 29" descr="Icono&#10;&#10;Descripción generada automáticamente">
            <a:extLst>
              <a:ext uri="{FF2B5EF4-FFF2-40B4-BE49-F238E27FC236}">
                <a16:creationId xmlns:a16="http://schemas.microsoft.com/office/drawing/2014/main" id="{B4970582-26EC-E14C-5F5A-B093C67ED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442" y="4525851"/>
            <a:ext cx="618187" cy="628919"/>
          </a:xfrm>
          <a:prstGeom prst="rect">
            <a:avLst/>
          </a:prstGeom>
        </p:spPr>
      </p:pic>
      <p:pic>
        <p:nvPicPr>
          <p:cNvPr id="38" name="Imagen 29" descr="Icono&#10;&#10;Descripción generada automáticamente">
            <a:extLst>
              <a:ext uri="{FF2B5EF4-FFF2-40B4-BE49-F238E27FC236}">
                <a16:creationId xmlns:a16="http://schemas.microsoft.com/office/drawing/2014/main" id="{C0F5C56A-3195-E52F-45EF-D6D883861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H="1">
            <a:off x="2552164" y="2615484"/>
            <a:ext cx="616038" cy="6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7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51081-60EF-DE46-FAE4-E0CE19A5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s-ES" dirty="0"/>
              <a:t>6.3.  Líneas de trabajo</a:t>
            </a:r>
          </a:p>
        </p:txBody>
      </p:sp>
      <p:sp>
        <p:nvSpPr>
          <p:cNvPr id="12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8C399C46-A913-DC06-7D2C-FC7DFE09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183449"/>
            <a:ext cx="4163823" cy="376717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Marcador de contenido 2" title="KNN">
            <a:extLst>
              <a:ext uri="{FF2B5EF4-FFF2-40B4-BE49-F238E27FC236}">
                <a16:creationId xmlns:a16="http://schemas.microsoft.com/office/drawing/2014/main" id="{F070534D-6565-4DCA-586C-91ED43327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509431"/>
            <a:ext cx="5458838" cy="4667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ES" sz="2400" b="1" dirty="0"/>
              <a:t>KNN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F8B187-2EBA-9093-3406-4A16C258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" name="Imagen 19" descr="Gráfico&#10;&#10;Descripción generada automáticamente">
            <a:extLst>
              <a:ext uri="{FF2B5EF4-FFF2-40B4-BE49-F238E27FC236}">
                <a16:creationId xmlns:a16="http://schemas.microsoft.com/office/drawing/2014/main" id="{B0FBA35A-2106-8F03-59B2-2BD69B9B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075" y="2141730"/>
            <a:ext cx="3346863" cy="2435995"/>
          </a:xfrm>
          <a:prstGeom prst="rect">
            <a:avLst/>
          </a:prstGeom>
        </p:spPr>
      </p:pic>
      <p:pic>
        <p:nvPicPr>
          <p:cNvPr id="20" name="Imagen 21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5C37E7A5-8B58-1A27-D553-B298E4B1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478" y="4038730"/>
            <a:ext cx="3327070" cy="2442099"/>
          </a:xfrm>
          <a:prstGeom prst="rect">
            <a:avLst/>
          </a:prstGeom>
        </p:spPr>
      </p:pic>
      <p:pic>
        <p:nvPicPr>
          <p:cNvPr id="40" name="Imagen 23" descr="Icono&#10;&#10;Descripción generada automáticamente">
            <a:extLst>
              <a:ext uri="{FF2B5EF4-FFF2-40B4-BE49-F238E27FC236}">
                <a16:creationId xmlns:a16="http://schemas.microsoft.com/office/drawing/2014/main" id="{4060D6A1-D106-27DF-CBA0-7170E27EE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51" y="2141672"/>
            <a:ext cx="890807" cy="920886"/>
          </a:xfrm>
          <a:prstGeom prst="rect">
            <a:avLst/>
          </a:prstGeom>
        </p:spPr>
      </p:pic>
      <p:pic>
        <p:nvPicPr>
          <p:cNvPr id="42" name="Imagen 22" descr="Icono&#10;&#10;Descripción generada automáticamente">
            <a:extLst>
              <a:ext uri="{FF2B5EF4-FFF2-40B4-BE49-F238E27FC236}">
                <a16:creationId xmlns:a16="http://schemas.microsoft.com/office/drawing/2014/main" id="{FD7117CB-4532-ADA1-1086-0CB9635EB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792" y="5686015"/>
            <a:ext cx="848227" cy="8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51081-60EF-DE46-FAE4-E0CE19A5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6.4.  Líneas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70534D-6565-4DCA-586C-91ED43327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872" y="1852770"/>
            <a:ext cx="1957041" cy="6165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Regresión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F8B187-2EBA-9093-3406-4A16C258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14</a:t>
            </a:fld>
            <a:endParaRPr lang="en-US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452E065-B97E-0167-B0BC-970CEED5B6B8}"/>
              </a:ext>
            </a:extLst>
          </p:cNvPr>
          <p:cNvSpPr txBox="1">
            <a:spLocks/>
          </p:cNvSpPr>
          <p:nvPr/>
        </p:nvSpPr>
        <p:spPr>
          <a:xfrm>
            <a:off x="2170768" y="2609927"/>
            <a:ext cx="1436651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Lineal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503975-9CF1-7B1B-314F-5E87A7332584}"/>
              </a:ext>
            </a:extLst>
          </p:cNvPr>
          <p:cNvSpPr txBox="1">
            <a:spLocks/>
          </p:cNvSpPr>
          <p:nvPr/>
        </p:nvSpPr>
        <p:spPr>
          <a:xfrm>
            <a:off x="7932233" y="2609927"/>
            <a:ext cx="1799065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/>
              <a:t>No lineal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C3F35B2-5B43-F886-7D3E-96B450E5F857}"/>
              </a:ext>
            </a:extLst>
          </p:cNvPr>
          <p:cNvCxnSpPr/>
          <p:nvPr/>
        </p:nvCxnSpPr>
        <p:spPr>
          <a:xfrm>
            <a:off x="5906331" y="2312019"/>
            <a:ext cx="2116579" cy="310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3F70DFA-9787-6927-C6DD-F92407DD2C56}"/>
              </a:ext>
            </a:extLst>
          </p:cNvPr>
          <p:cNvCxnSpPr>
            <a:cxnSpLocks/>
          </p:cNvCxnSpPr>
          <p:nvPr/>
        </p:nvCxnSpPr>
        <p:spPr>
          <a:xfrm flipH="1">
            <a:off x="3012690" y="2312019"/>
            <a:ext cx="2393793" cy="310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Imagen 11">
            <a:extLst>
              <a:ext uri="{FF2B5EF4-FFF2-40B4-BE49-F238E27FC236}">
                <a16:creationId xmlns:a16="http://schemas.microsoft.com/office/drawing/2014/main" id="{2E66829D-5FD8-DAB0-9EDC-4513C175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953" y="5554823"/>
            <a:ext cx="4089245" cy="808463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F6A9AC7-8EDE-CDF5-C4DC-8FCEAE6B71E3}"/>
              </a:ext>
            </a:extLst>
          </p:cNvPr>
          <p:cNvCxnSpPr/>
          <p:nvPr/>
        </p:nvCxnSpPr>
        <p:spPr>
          <a:xfrm>
            <a:off x="6906823" y="4297290"/>
            <a:ext cx="1007327" cy="130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B4523FA-9B9B-EAFD-1BDB-E4F694083137}"/>
              </a:ext>
            </a:extLst>
          </p:cNvPr>
          <p:cNvSpPr txBox="1">
            <a:spLocks/>
          </p:cNvSpPr>
          <p:nvPr/>
        </p:nvSpPr>
        <p:spPr>
          <a:xfrm>
            <a:off x="6009380" y="4080616"/>
            <a:ext cx="897675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>
                <a:solidFill>
                  <a:srgbClr val="0070C0"/>
                </a:solidFill>
              </a:rPr>
              <a:t>80%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BD5BC6E-F048-EFE7-1390-A00B1B66591C}"/>
              </a:ext>
            </a:extLst>
          </p:cNvPr>
          <p:cNvSpPr txBox="1">
            <a:spLocks/>
          </p:cNvSpPr>
          <p:nvPr/>
        </p:nvSpPr>
        <p:spPr>
          <a:xfrm>
            <a:off x="7923673" y="4080616"/>
            <a:ext cx="897675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>
                <a:solidFill>
                  <a:schemeClr val="accent5">
                    <a:lumMod val="75000"/>
                  </a:schemeClr>
                </a:solidFill>
              </a:rPr>
              <a:t>20%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A262C672-E315-FAD5-A179-6614269CF390}"/>
              </a:ext>
            </a:extLst>
          </p:cNvPr>
          <p:cNvSpPr txBox="1">
            <a:spLocks/>
          </p:cNvSpPr>
          <p:nvPr/>
        </p:nvSpPr>
        <p:spPr>
          <a:xfrm>
            <a:off x="9345454" y="4080616"/>
            <a:ext cx="1984918" cy="4772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/>
              <a:t>100 árboles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B8847D3-F742-0227-95F4-2EB12E90ACE0}"/>
              </a:ext>
            </a:extLst>
          </p:cNvPr>
          <p:cNvCxnSpPr>
            <a:cxnSpLocks/>
          </p:cNvCxnSpPr>
          <p:nvPr/>
        </p:nvCxnSpPr>
        <p:spPr>
          <a:xfrm>
            <a:off x="7488777" y="4526123"/>
            <a:ext cx="1211765" cy="867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E302414-B170-A6A8-8B40-1BF409D72952}"/>
              </a:ext>
            </a:extLst>
          </p:cNvPr>
          <p:cNvCxnSpPr>
            <a:cxnSpLocks/>
          </p:cNvCxnSpPr>
          <p:nvPr/>
        </p:nvCxnSpPr>
        <p:spPr>
          <a:xfrm flipH="1">
            <a:off x="9202346" y="4526123"/>
            <a:ext cx="1204333" cy="867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6" name="Imagen 16">
            <a:extLst>
              <a:ext uri="{FF2B5EF4-FFF2-40B4-BE49-F238E27FC236}">
                <a16:creationId xmlns:a16="http://schemas.microsoft.com/office/drawing/2014/main" id="{A10FBDDE-1CEF-30DE-68D7-71D1D907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74" y="3656513"/>
            <a:ext cx="4437647" cy="2485523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7A2529AC-2E5F-8E60-3C08-7A6DDCB6431D}"/>
              </a:ext>
            </a:extLst>
          </p:cNvPr>
          <p:cNvSpPr txBox="1">
            <a:spLocks/>
          </p:cNvSpPr>
          <p:nvPr/>
        </p:nvSpPr>
        <p:spPr>
          <a:xfrm>
            <a:off x="291691" y="3228379"/>
            <a:ext cx="5363785" cy="4772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err="1">
                <a:solidFill>
                  <a:srgbClr val="FF0000"/>
                </a:solidFill>
              </a:rPr>
              <a:t>Correlation</a:t>
            </a:r>
            <a:r>
              <a:rPr lang="es-ES">
                <a:solidFill>
                  <a:srgbClr val="FF0000"/>
                </a:solidFill>
              </a:rPr>
              <a:t> </a:t>
            </a:r>
            <a:r>
              <a:rPr lang="es-ES">
                <a:solidFill>
                  <a:schemeClr val="accent1"/>
                </a:solidFill>
              </a:rPr>
              <a:t>&gt;=</a:t>
            </a:r>
            <a:r>
              <a:rPr lang="es-ES">
                <a:solidFill>
                  <a:srgbClr val="FF0000"/>
                </a:solidFill>
              </a:rPr>
              <a:t> 0.7      </a:t>
            </a:r>
            <a:r>
              <a:rPr lang="es-ES" err="1">
                <a:solidFill>
                  <a:srgbClr val="FF0000"/>
                </a:solidFill>
              </a:rPr>
              <a:t>or</a:t>
            </a:r>
            <a:r>
              <a:rPr lang="es-ES">
                <a:solidFill>
                  <a:srgbClr val="FF0000"/>
                </a:solidFill>
              </a:rPr>
              <a:t>  </a:t>
            </a:r>
            <a:r>
              <a:rPr lang="es-ES">
                <a:solidFill>
                  <a:srgbClr val="FF0000"/>
                </a:solidFill>
                <a:ea typeface="+mn-lt"/>
                <a:cs typeface="+mn-lt"/>
              </a:rPr>
              <a:t>     </a:t>
            </a:r>
            <a:r>
              <a:rPr lang="es-ES" err="1">
                <a:solidFill>
                  <a:srgbClr val="FF0000"/>
                </a:solidFill>
                <a:ea typeface="+mn-lt"/>
                <a:cs typeface="+mn-lt"/>
              </a:rPr>
              <a:t>Correlation</a:t>
            </a:r>
            <a:r>
              <a:rPr lang="es-ES">
                <a:solidFill>
                  <a:srgbClr val="FF0000"/>
                </a:solidFill>
              </a:rPr>
              <a:t> </a:t>
            </a:r>
            <a:r>
              <a:rPr lang="es-ES">
                <a:solidFill>
                  <a:srgbClr val="7030A0"/>
                </a:solidFill>
              </a:rPr>
              <a:t>&lt;=</a:t>
            </a:r>
            <a:r>
              <a:rPr lang="es-ES">
                <a:solidFill>
                  <a:srgbClr val="FF0000"/>
                </a:solidFill>
              </a:rPr>
              <a:t> -0.7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B29BBC38-6649-4677-D5F7-A33003A9D002}"/>
              </a:ext>
            </a:extLst>
          </p:cNvPr>
          <p:cNvSpPr txBox="1">
            <a:spLocks/>
          </p:cNvSpPr>
          <p:nvPr/>
        </p:nvSpPr>
        <p:spPr>
          <a:xfrm>
            <a:off x="7347527" y="3281445"/>
            <a:ext cx="3341649" cy="5980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err="1"/>
              <a:t>Random</a:t>
            </a:r>
            <a:r>
              <a:rPr lang="es-ES" sz="2000"/>
              <a:t> Forest </a:t>
            </a:r>
            <a:r>
              <a:rPr lang="es-ES" sz="2000" err="1"/>
              <a:t>Regressor</a:t>
            </a:r>
            <a:endParaRPr lang="es-ES" sz="200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E2D91D0-DEC4-0AE1-EBE8-222C26B49189}"/>
              </a:ext>
            </a:extLst>
          </p:cNvPr>
          <p:cNvCxnSpPr>
            <a:cxnSpLocks/>
          </p:cNvCxnSpPr>
          <p:nvPr/>
        </p:nvCxnSpPr>
        <p:spPr>
          <a:xfrm flipH="1">
            <a:off x="8877838" y="3055433"/>
            <a:ext cx="2151" cy="226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1F75785-71C2-2CA4-CE10-8C87FF2D2DA9}"/>
              </a:ext>
            </a:extLst>
          </p:cNvPr>
          <p:cNvCxnSpPr>
            <a:cxnSpLocks/>
          </p:cNvCxnSpPr>
          <p:nvPr/>
        </p:nvCxnSpPr>
        <p:spPr>
          <a:xfrm flipH="1">
            <a:off x="8877838" y="3659457"/>
            <a:ext cx="2151" cy="37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Imagen 22" descr="Icono&#10;&#10;Descripción generada automáticamente">
            <a:extLst>
              <a:ext uri="{FF2B5EF4-FFF2-40B4-BE49-F238E27FC236}">
                <a16:creationId xmlns:a16="http://schemas.microsoft.com/office/drawing/2014/main" id="{FAA96373-1A28-3155-EEF7-351DB0804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2" y="5616742"/>
            <a:ext cx="848227" cy="808122"/>
          </a:xfrm>
          <a:prstGeom prst="rect">
            <a:avLst/>
          </a:prstGeom>
        </p:spPr>
      </p:pic>
      <p:pic>
        <p:nvPicPr>
          <p:cNvPr id="23" name="Imagen 23" descr="Icono&#10;&#10;Descripción generada automáticamente">
            <a:extLst>
              <a:ext uri="{FF2B5EF4-FFF2-40B4-BE49-F238E27FC236}">
                <a16:creationId xmlns:a16="http://schemas.microsoft.com/office/drawing/2014/main" id="{5799414A-91A5-090A-C9EF-FB654CC5D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611" y="5031334"/>
            <a:ext cx="1078832" cy="110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8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51081-60EF-DE46-FAE4-E0CE19A5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6.4.  Líneas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70534D-6565-4DCA-586C-91ED43327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287" y="1815599"/>
            <a:ext cx="2951358" cy="607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Comprobación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F8B187-2EBA-9093-3406-4A16C258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15</a:t>
            </a:fld>
            <a:endParaRPr lang="en-US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452E065-B97E-0167-B0BC-970CEED5B6B8}"/>
              </a:ext>
            </a:extLst>
          </p:cNvPr>
          <p:cNvSpPr txBox="1">
            <a:spLocks/>
          </p:cNvSpPr>
          <p:nvPr/>
        </p:nvSpPr>
        <p:spPr>
          <a:xfrm>
            <a:off x="2170768" y="2609927"/>
            <a:ext cx="2384504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Ejemplo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503975-9CF1-7B1B-314F-5E87A7332584}"/>
              </a:ext>
            </a:extLst>
          </p:cNvPr>
          <p:cNvSpPr txBox="1">
            <a:spLocks/>
          </p:cNvSpPr>
          <p:nvPr/>
        </p:nvSpPr>
        <p:spPr>
          <a:xfrm>
            <a:off x="7932233" y="2609927"/>
            <a:ext cx="1799065" cy="56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/>
              <a:t>Gráfica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C3F35B2-5B43-F886-7D3E-96B450E5F857}"/>
              </a:ext>
            </a:extLst>
          </p:cNvPr>
          <p:cNvCxnSpPr/>
          <p:nvPr/>
        </p:nvCxnSpPr>
        <p:spPr>
          <a:xfrm>
            <a:off x="5906331" y="2312019"/>
            <a:ext cx="2116579" cy="310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3F70DFA-9787-6927-C6DD-F92407DD2C56}"/>
              </a:ext>
            </a:extLst>
          </p:cNvPr>
          <p:cNvCxnSpPr>
            <a:cxnSpLocks/>
          </p:cNvCxnSpPr>
          <p:nvPr/>
        </p:nvCxnSpPr>
        <p:spPr>
          <a:xfrm flipH="1">
            <a:off x="3012690" y="2312019"/>
            <a:ext cx="2328745" cy="310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9" name="Imagen 21" descr="Gráfico&#10;&#10;Descripción generada automáticamente">
            <a:extLst>
              <a:ext uri="{FF2B5EF4-FFF2-40B4-BE49-F238E27FC236}">
                <a16:creationId xmlns:a16="http://schemas.microsoft.com/office/drawing/2014/main" id="{38460E49-EC4D-2B9C-6955-16BE96B7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07" y="3090746"/>
            <a:ext cx="4731834" cy="3148360"/>
          </a:xfrm>
          <a:prstGeom prst="rect">
            <a:avLst/>
          </a:prstGeom>
        </p:spPr>
      </p:pic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C500EDE7-4A4A-DF3C-A388-FB475E0D89D3}"/>
              </a:ext>
            </a:extLst>
          </p:cNvPr>
          <p:cNvSpPr txBox="1">
            <a:spLocks/>
          </p:cNvSpPr>
          <p:nvPr/>
        </p:nvSpPr>
        <p:spPr>
          <a:xfrm>
            <a:off x="312231" y="3288293"/>
            <a:ext cx="4949284" cy="1666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285750" algn="just">
              <a:buFont typeface="Arial"/>
              <a:buChar char="•"/>
            </a:pPr>
            <a:r>
              <a:rPr lang="es-ES" sz="1500" dirty="0">
                <a:ea typeface="+mn-lt"/>
                <a:cs typeface="+mn-lt"/>
              </a:rPr>
              <a:t>Año: 2018</a:t>
            </a:r>
            <a:endParaRPr lang="es-ES" dirty="0"/>
          </a:p>
          <a:p>
            <a:pPr marL="971550" lvl="1" indent="-285750" algn="just">
              <a:buFont typeface="Arial"/>
              <a:buChar char="•"/>
            </a:pPr>
            <a:r>
              <a:rPr lang="es-ES" sz="1500" dirty="0">
                <a:ea typeface="+mn-lt"/>
                <a:cs typeface="+mn-lt"/>
              </a:rPr>
              <a:t>Mes: abril</a:t>
            </a:r>
          </a:p>
          <a:p>
            <a:pPr marL="971550" lvl="1" indent="-285750" algn="just">
              <a:buFont typeface="Arial"/>
              <a:buChar char="•"/>
            </a:pPr>
            <a:r>
              <a:rPr lang="es-ES" sz="1500" dirty="0">
                <a:ea typeface="+mn-lt"/>
                <a:cs typeface="+mn-lt"/>
              </a:rPr>
              <a:t>Comunidad autónoma: Madrid</a:t>
            </a:r>
          </a:p>
          <a:p>
            <a:pPr marL="971550" lvl="1" indent="-285750" algn="just">
              <a:buFont typeface="Arial"/>
              <a:buChar char="•"/>
            </a:pPr>
            <a:r>
              <a:rPr lang="es-ES" sz="1500" dirty="0">
                <a:ea typeface="+mn-lt"/>
                <a:cs typeface="+mn-lt"/>
              </a:rPr>
              <a:t>Producto: KIWI</a:t>
            </a:r>
          </a:p>
          <a:p>
            <a:pPr marL="971550" lvl="1" indent="-285750" algn="just">
              <a:buFont typeface="Arial"/>
              <a:buChar char="•"/>
            </a:pPr>
            <a:r>
              <a:rPr lang="es-ES" sz="1500" dirty="0">
                <a:ea typeface="+mn-lt"/>
                <a:cs typeface="+mn-lt"/>
              </a:rPr>
              <a:t>Volumen en kg: 1784.81</a:t>
            </a:r>
          </a:p>
          <a:p>
            <a:pPr marL="971550" lvl="1" indent="-285750" algn="just">
              <a:buFont typeface="Arial"/>
              <a:buChar char="•"/>
            </a:pPr>
            <a:r>
              <a:rPr lang="es-ES" sz="1500" dirty="0">
                <a:ea typeface="+mn-lt"/>
                <a:cs typeface="+mn-lt"/>
              </a:rPr>
              <a:t>Precio medio por kilogramo: 2.84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58DC6396-213D-E00F-6FE6-3A544B024676}"/>
              </a:ext>
            </a:extLst>
          </p:cNvPr>
          <p:cNvSpPr txBox="1">
            <a:spLocks/>
          </p:cNvSpPr>
          <p:nvPr/>
        </p:nvSpPr>
        <p:spPr>
          <a:xfrm>
            <a:off x="228596" y="5072487"/>
            <a:ext cx="2847085" cy="4679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>
                <a:solidFill>
                  <a:srgbClr val="00B050"/>
                </a:solidFill>
              </a:rPr>
              <a:t>Predicción </a:t>
            </a:r>
            <a:r>
              <a:rPr lang="es-ES" sz="2000">
                <a:solidFill>
                  <a:srgbClr val="000000"/>
                </a:solidFill>
              </a:rPr>
              <a:t>39.4677%</a:t>
            </a:r>
            <a:endParaRPr lang="es-ES" sz="2000"/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E3645060-DC77-4E0B-D58A-A10C3E1B9579}"/>
              </a:ext>
            </a:extLst>
          </p:cNvPr>
          <p:cNvSpPr txBox="1">
            <a:spLocks/>
          </p:cNvSpPr>
          <p:nvPr/>
        </p:nvSpPr>
        <p:spPr>
          <a:xfrm>
            <a:off x="3078553" y="5072487"/>
            <a:ext cx="2728332" cy="4679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>
                <a:solidFill>
                  <a:srgbClr val="FF0000"/>
                </a:solidFill>
              </a:rPr>
              <a:t>Dato real</a:t>
            </a:r>
            <a:r>
              <a:rPr lang="es-ES" sz="2000" b="1">
                <a:solidFill>
                  <a:srgbClr val="0070C0"/>
                </a:solidFill>
              </a:rPr>
              <a:t> </a:t>
            </a:r>
            <a:r>
              <a:rPr lang="es-ES" sz="2000"/>
              <a:t>38.61%</a:t>
            </a:r>
          </a:p>
        </p:txBody>
      </p:sp>
    </p:spTree>
    <p:extLst>
      <p:ext uri="{BB962C8B-B14F-4D97-AF65-F5344CB8AC3E}">
        <p14:creationId xmlns:p14="http://schemas.microsoft.com/office/powerpoint/2010/main" val="60845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876EC4-34A7-7440-DEDD-2E0238ED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s-ES"/>
              <a:t>Índice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800B6-0BC3-C864-6C1D-E0DB738D1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37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s-ES"/>
              <a:t>Datos originales</a:t>
            </a:r>
          </a:p>
          <a:p>
            <a:pPr marL="514350" indent="-514350">
              <a:buAutoNum type="arabicPeriod"/>
            </a:pPr>
            <a:r>
              <a:rPr lang="es-ES"/>
              <a:t>Hipótesis</a:t>
            </a:r>
          </a:p>
          <a:p>
            <a:pPr marL="514350" indent="-514350">
              <a:buAutoNum type="arabicPeriod"/>
            </a:pPr>
            <a:r>
              <a:rPr lang="es-ES"/>
              <a:t>Enriquecimiento de los datos</a:t>
            </a:r>
          </a:p>
          <a:p>
            <a:pPr marL="514350" indent="-514350">
              <a:buAutoNum type="arabicPeriod"/>
            </a:pPr>
            <a:r>
              <a:rPr lang="es-ES"/>
              <a:t>Preprocesado y transformación de los datos</a:t>
            </a:r>
          </a:p>
          <a:p>
            <a:pPr marL="514350" indent="-514350">
              <a:buAutoNum type="arabicPeriod"/>
            </a:pPr>
            <a:r>
              <a:rPr lang="es-ES"/>
              <a:t>Tarjetas de datos</a:t>
            </a:r>
          </a:p>
          <a:p>
            <a:pPr marL="514350" indent="-514350">
              <a:buAutoNum type="arabicPeriod"/>
            </a:pPr>
            <a:r>
              <a:rPr lang="es-ES"/>
              <a:t>Líneas de trabajo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05381D-8987-D1D1-7474-53E5B0BE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10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36B91-56C9-C7E3-5F95-94F88716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s-ES"/>
              <a:t>Datos originales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657E0D-0823-3DD6-7E39-45431B6BA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589" y="3531478"/>
            <a:ext cx="1602646" cy="557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/>
              <a:t>Cajamar</a:t>
            </a: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C78389-9188-3417-B92E-6C0DC5DB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39D463-EEEC-3097-2089-CACDBA79DC1E}"/>
              </a:ext>
            </a:extLst>
          </p:cNvPr>
          <p:cNvSpPr txBox="1"/>
          <p:nvPr/>
        </p:nvSpPr>
        <p:spPr>
          <a:xfrm>
            <a:off x="5539555" y="2068332"/>
            <a:ext cx="192922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500" err="1"/>
              <a:t>Dataset</a:t>
            </a:r>
            <a:r>
              <a:rPr lang="es-ES" sz="2500"/>
              <a:t>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7BC25D-E73A-8F8D-74D7-CA5D0E85C959}"/>
              </a:ext>
            </a:extLst>
          </p:cNvPr>
          <p:cNvSpPr txBox="1"/>
          <p:nvPr/>
        </p:nvSpPr>
        <p:spPr>
          <a:xfrm>
            <a:off x="5539554" y="3052582"/>
            <a:ext cx="1929222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500" err="1"/>
              <a:t>Dataset</a:t>
            </a:r>
            <a:r>
              <a:rPr lang="es-ES" sz="2500"/>
              <a:t>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98C6CC-DADA-CD69-A60B-9CF6ECF1CA09}"/>
              </a:ext>
            </a:extLst>
          </p:cNvPr>
          <p:cNvSpPr txBox="1"/>
          <p:nvPr/>
        </p:nvSpPr>
        <p:spPr>
          <a:xfrm>
            <a:off x="5528823" y="4036832"/>
            <a:ext cx="192266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500" err="1"/>
              <a:t>Dataset</a:t>
            </a:r>
            <a:r>
              <a:rPr lang="es-ES" sz="2500"/>
              <a:t> 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9DE3A0-F019-20F6-E617-A8632206F5F4}"/>
              </a:ext>
            </a:extLst>
          </p:cNvPr>
          <p:cNvSpPr txBox="1"/>
          <p:nvPr/>
        </p:nvSpPr>
        <p:spPr>
          <a:xfrm>
            <a:off x="5571156" y="5021081"/>
            <a:ext cx="186900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500" err="1"/>
              <a:t>Dataset</a:t>
            </a:r>
            <a:r>
              <a:rPr lang="es-ES" sz="2500"/>
              <a:t> 5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BB82EC9-166A-0DEB-E768-1AAF9BD0CA0B}"/>
              </a:ext>
            </a:extLst>
          </p:cNvPr>
          <p:cNvCxnSpPr/>
          <p:nvPr/>
        </p:nvCxnSpPr>
        <p:spPr>
          <a:xfrm flipV="1">
            <a:off x="3341397" y="2274180"/>
            <a:ext cx="2163233" cy="1308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F0F988B-A9CB-C31F-143E-785F19C6BA54}"/>
              </a:ext>
            </a:extLst>
          </p:cNvPr>
          <p:cNvCxnSpPr>
            <a:cxnSpLocks/>
          </p:cNvCxnSpPr>
          <p:nvPr/>
        </p:nvCxnSpPr>
        <p:spPr>
          <a:xfrm flipV="1">
            <a:off x="3330814" y="3279595"/>
            <a:ext cx="2237315" cy="4508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B01F72B-315E-81C8-3CD4-814B93D0729D}"/>
              </a:ext>
            </a:extLst>
          </p:cNvPr>
          <p:cNvCxnSpPr>
            <a:cxnSpLocks/>
          </p:cNvCxnSpPr>
          <p:nvPr/>
        </p:nvCxnSpPr>
        <p:spPr>
          <a:xfrm>
            <a:off x="3320230" y="3868027"/>
            <a:ext cx="2237316" cy="427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715B018-C64C-BD99-5ADC-DB657E2CD3DA}"/>
              </a:ext>
            </a:extLst>
          </p:cNvPr>
          <p:cNvCxnSpPr>
            <a:cxnSpLocks/>
          </p:cNvCxnSpPr>
          <p:nvPr/>
        </p:nvCxnSpPr>
        <p:spPr>
          <a:xfrm>
            <a:off x="3341396" y="4047944"/>
            <a:ext cx="2163233" cy="1168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Imagen 10" descr="Icono&#10;&#10;Descripción generada automáticamente">
            <a:extLst>
              <a:ext uri="{FF2B5EF4-FFF2-40B4-BE49-F238E27FC236}">
                <a16:creationId xmlns:a16="http://schemas.microsoft.com/office/drawing/2014/main" id="{2E94D456-EB16-994A-C219-9D395D40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806267" y="2427816"/>
            <a:ext cx="2675466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E670B9-292B-9AEA-6588-C2A37468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2. Hipótesis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68B00-1F80-3C82-CA32-170C47382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61" y="1582880"/>
            <a:ext cx="6456554" cy="3690593"/>
          </a:xfrm>
        </p:spPr>
        <p:txBody>
          <a:bodyPr anchor="t">
            <a:normAutofit/>
          </a:bodyPr>
          <a:lstStyle/>
          <a:p>
            <a:r>
              <a:rPr lang="es-ES" sz="2000"/>
              <a:t>Existe una correlación entre el número de casos de enfermos en la pandemia y las importaciones/exportaciones en Europa.</a:t>
            </a:r>
            <a:endParaRPr lang="es-ES"/>
          </a:p>
          <a:p>
            <a:r>
              <a:rPr lang="es-ES" sz="2000"/>
              <a:t>El número de ventas aumenta en zonas con mayor densidad de población cuanto menor sea el precio.</a:t>
            </a:r>
          </a:p>
          <a:p>
            <a:r>
              <a:rPr lang="es-ES" sz="2000"/>
              <a:t>Durante una pandemia se produce un incremento del precio de los productos agrícolas.</a:t>
            </a:r>
          </a:p>
          <a:p>
            <a:r>
              <a:rPr lang="es-ES" sz="2000"/>
              <a:t>El porcentaje de penetración de un alimento aumenta en los hogares según la fecha, la región, si el volumen del producto es mayor y su precio menor.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CA05D6-C6B8-BBC6-1CA2-5CABD4FE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10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D9D3E4-87BE-984A-8C76-21D53C88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/>
              <a:t>3.  Enriquecimiento de los datos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9828410F-C1A4-974D-C28E-6ABC4368F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12" t="26056" r="10733" b="28169"/>
          <a:stretch/>
        </p:blipFill>
        <p:spPr>
          <a:xfrm>
            <a:off x="5527110" y="1906095"/>
            <a:ext cx="5807281" cy="1727917"/>
          </a:xfr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82FA12-CA05-4792-91CC-B291852E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7" descr="Logotipo&#10;&#10;Descripción generada automáticamente">
            <a:extLst>
              <a:ext uri="{FF2B5EF4-FFF2-40B4-BE49-F238E27FC236}">
                <a16:creationId xmlns:a16="http://schemas.microsoft.com/office/drawing/2014/main" id="{87A22498-7378-CD62-5882-4EBA5539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86" y="2098001"/>
            <a:ext cx="3462271" cy="1330882"/>
          </a:xfrm>
          <a:prstGeom prst="rect">
            <a:avLst/>
          </a:prstGeom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AB0427F2-4FA0-E64C-1C6B-540BEF0CF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97" y="3990915"/>
            <a:ext cx="2056327" cy="1412382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ECBF295E-9C36-55D5-D1E7-547FA773E0B0}"/>
              </a:ext>
            </a:extLst>
          </p:cNvPr>
          <p:cNvGrpSpPr/>
          <p:nvPr/>
        </p:nvGrpSpPr>
        <p:grpSpPr>
          <a:xfrm>
            <a:off x="6978203" y="4558047"/>
            <a:ext cx="1702160" cy="1723624"/>
            <a:chOff x="7203583" y="4504385"/>
            <a:chExt cx="1884610" cy="1895342"/>
          </a:xfrm>
        </p:grpSpPr>
        <p:pic>
          <p:nvPicPr>
            <p:cNvPr id="8" name="Imagen 9">
              <a:extLst>
                <a:ext uri="{FF2B5EF4-FFF2-40B4-BE49-F238E27FC236}">
                  <a16:creationId xmlns:a16="http://schemas.microsoft.com/office/drawing/2014/main" id="{05D7037C-9311-4519-8CEA-DBE146CF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3583" y="4504385"/>
              <a:ext cx="1777285" cy="1777285"/>
            </a:xfrm>
            <a:prstGeom prst="rect">
              <a:avLst/>
            </a:prstGeom>
          </p:spPr>
        </p:pic>
        <p:pic>
          <p:nvPicPr>
            <p:cNvPr id="10" name="Imagen 11" descr="Icono&#10;&#10;Descripción generada automáticamente">
              <a:extLst>
                <a:ext uri="{FF2B5EF4-FFF2-40B4-BE49-F238E27FC236}">
                  <a16:creationId xmlns:a16="http://schemas.microsoft.com/office/drawing/2014/main" id="{372D5CEB-91C2-17C7-BF6E-12EB66EFC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09020" y="5609822"/>
              <a:ext cx="779173" cy="789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00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CFF08-16A2-02FC-BC9F-ED4BA850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4.1. </a:t>
            </a:r>
            <a:r>
              <a:rPr lang="es-ES">
                <a:ea typeface="+mj-lt"/>
                <a:cs typeface="+mj-lt"/>
              </a:rPr>
              <a:t> Preprocesado y transformación de los datos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91B65-011C-7489-D54B-D69C01869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5942" cy="38597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>
                <a:solidFill>
                  <a:srgbClr val="0070C0"/>
                </a:solidFill>
              </a:rPr>
              <a:t>Variante 1:</a:t>
            </a:r>
          </a:p>
          <a:p>
            <a:r>
              <a:rPr lang="es-ES" sz="1800"/>
              <a:t>Eliminar columnas innecesarias.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Renombrar el nombre de las columnas.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Comprobar si hay nulos.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Eliminar todas las filas que</a:t>
            </a:r>
            <a:r>
              <a:rPr lang="es-ES" sz="1800"/>
              <a:t> </a:t>
            </a:r>
            <a:r>
              <a:rPr lang="es-ES" sz="1800" b="1"/>
              <a:t>NO SON</a:t>
            </a:r>
            <a:r>
              <a:rPr lang="es-ES" sz="1800"/>
              <a:t> </a:t>
            </a: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de datos</a:t>
            </a:r>
            <a:r>
              <a:rPr lang="es-ES" sz="1800"/>
              <a:t> </a:t>
            </a: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nacionales.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Eliminar productos sobrantes.</a:t>
            </a:r>
          </a:p>
          <a:p>
            <a:r>
              <a:rPr lang="es-ES" sz="1800"/>
              <a:t>Juntar columnas "año" y "mes" en una columna llamada "fecha".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Cambiar tipo de variables.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EFCCA0-AC06-A4E4-7AA5-A73D31C4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6</a:t>
            </a:fld>
            <a:endParaRPr lang="en-US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3ECE7E0-D37D-C892-B126-0A8143803194}"/>
              </a:ext>
            </a:extLst>
          </p:cNvPr>
          <p:cNvSpPr txBox="1">
            <a:spLocks/>
          </p:cNvSpPr>
          <p:nvPr/>
        </p:nvSpPr>
        <p:spPr>
          <a:xfrm>
            <a:off x="6101576" y="1829342"/>
            <a:ext cx="5255942" cy="3859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rgbClr val="00B050"/>
                </a:solidFill>
              </a:rPr>
              <a:t>Variante 2:</a:t>
            </a:r>
          </a:p>
          <a:p>
            <a:r>
              <a:rPr lang="es-ES" sz="1800">
                <a:ea typeface="+mn-lt"/>
                <a:cs typeface="+mn-lt"/>
              </a:rPr>
              <a:t>Eliminar columnas innecesarias.</a:t>
            </a:r>
            <a:endParaRPr lang="en-US" sz="1800">
              <a:ea typeface="+mn-lt"/>
              <a:cs typeface="+mn-lt"/>
            </a:endParaRP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Renombrar el nombre de las columnas.</a:t>
            </a:r>
            <a:endParaRPr lang="en-US" sz="18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Comprobar si hay nulos.</a:t>
            </a:r>
            <a:endParaRPr lang="en-US" sz="18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Eliminar todas las filas que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b="1">
                <a:ea typeface="+mn-lt"/>
                <a:cs typeface="+mn-lt"/>
              </a:rPr>
              <a:t>SON </a:t>
            </a: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de datos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nacionales.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Eliminar productos sobrantes.</a:t>
            </a:r>
          </a:p>
          <a:p>
            <a:r>
              <a:rPr lang="es-ES" sz="1800"/>
              <a:t>Cambiar las columnas con valores en forma de texto a valores en forma de número.</a:t>
            </a:r>
          </a:p>
          <a:p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Cambiar tipo de variables.</a:t>
            </a:r>
          </a:p>
          <a:p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323500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6FD560-7CBF-4D68-9A2A-C3F3CA4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es-ES" sz="3400">
                <a:ea typeface="+mj-lt"/>
                <a:cs typeface="+mj-lt"/>
              </a:rPr>
              <a:t>4.2. </a:t>
            </a:r>
            <a:r>
              <a:rPr lang="es-ES" sz="3400">
                <a:latin typeface="TW Cen MT"/>
              </a:rPr>
              <a:t> Preprocesado y transformación de los datos</a:t>
            </a:r>
            <a:endParaRPr lang="es-ES" sz="340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3AB2154-12BC-0D68-547F-86666BE2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08" y="1714394"/>
            <a:ext cx="3911757" cy="1489240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4C9514BA-5BF0-1C02-B96C-4E49B91EC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2" t="26056" r="10733" b="28169"/>
          <a:stretch/>
        </p:blipFill>
        <p:spPr>
          <a:xfrm>
            <a:off x="698353" y="3680716"/>
            <a:ext cx="4555700" cy="1350681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7BEF1-91D8-EAF4-B876-AF803AF8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n 10" descr="Tabla&#10;&#10;Descripción generada automáticamente">
            <a:extLst>
              <a:ext uri="{FF2B5EF4-FFF2-40B4-BE49-F238E27FC236}">
                <a16:creationId xmlns:a16="http://schemas.microsoft.com/office/drawing/2014/main" id="{49DC971C-D32F-97A1-C472-4D330D6E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499" y="2118883"/>
            <a:ext cx="6177565" cy="36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1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6FD560-7CBF-4D68-9A2A-C3F3CA4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 sz="3400">
                <a:ea typeface="+mj-lt"/>
                <a:cs typeface="+mj-lt"/>
              </a:rPr>
              <a:t>4.3. </a:t>
            </a:r>
            <a:r>
              <a:rPr lang="es-ES" sz="3400">
                <a:latin typeface="TW Cen MT"/>
              </a:rPr>
              <a:t> Preprocesado y transformación de los datos</a:t>
            </a:r>
            <a:endParaRPr lang="es-ES" sz="34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9478EB-F271-0ED8-ED86-D437B5D5C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400"/>
              <a:t>Reducción (redundancias)</a:t>
            </a:r>
          </a:p>
          <a:p>
            <a:r>
              <a:rPr lang="es-ES" sz="2400"/>
              <a:t>Reemplazo valores nulos</a:t>
            </a:r>
          </a:p>
          <a:p>
            <a:r>
              <a:rPr lang="es-ES" sz="2400"/>
              <a:t>Eliminamos datos resumen</a:t>
            </a:r>
          </a:p>
          <a:p>
            <a:r>
              <a:rPr lang="es-ES" sz="2400"/>
              <a:t>Traducción productos</a:t>
            </a:r>
          </a:p>
          <a:p>
            <a:r>
              <a:rPr lang="es-ES" sz="2400"/>
              <a:t>Transformación fecha </a:t>
            </a:r>
          </a:p>
          <a:p>
            <a:r>
              <a:rPr lang="es-ES" sz="2400"/>
              <a:t>Cambiar tipo de variables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6" descr="Imagen que contiene exterior, firmar, texto, calle&#10;&#10;Descripción generada automáticamente">
            <a:extLst>
              <a:ext uri="{FF2B5EF4-FFF2-40B4-BE49-F238E27FC236}">
                <a16:creationId xmlns:a16="http://schemas.microsoft.com/office/drawing/2014/main" id="{9150EF8A-B3FB-E032-FA27-FA34D1B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782" y="2092548"/>
            <a:ext cx="4157102" cy="2167472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7BEF1-91D8-EAF4-B876-AF803AF8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28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B9F33B-F0CC-4410-85D0-1B957DF4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6FD560-7CBF-4D68-9A2A-C3F3CA4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s-ES" sz="3400">
                <a:ea typeface="+mj-lt"/>
                <a:cs typeface="+mj-lt"/>
              </a:rPr>
              <a:t>4.4. </a:t>
            </a:r>
            <a:r>
              <a:rPr lang="es-ES" sz="3400">
                <a:latin typeface="TW Cen MT"/>
              </a:rPr>
              <a:t> Preprocesado y transformación de los datos</a:t>
            </a:r>
            <a:endParaRPr lang="es-ES" sz="34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9478EB-F271-0ED8-ED86-D437B5D5C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400">
                <a:ea typeface="+mn-lt"/>
                <a:cs typeface="+mn-lt"/>
              </a:rPr>
              <a:t>Eliminar columnas innecesarias.</a:t>
            </a:r>
          </a:p>
          <a:p>
            <a:r>
              <a:rPr lang="es-ES" sz="2400">
                <a:ea typeface="+mn-lt"/>
                <a:cs typeface="+mn-lt"/>
              </a:rPr>
              <a:t>Comprobar Nulos</a:t>
            </a:r>
          </a:p>
          <a:p>
            <a:r>
              <a:rPr lang="es-ES" sz="2400">
                <a:ea typeface="+mn-lt"/>
                <a:cs typeface="+mn-lt"/>
              </a:rPr>
              <a:t>Eliminar Países NO Europeos</a:t>
            </a:r>
          </a:p>
          <a:p>
            <a:r>
              <a:rPr lang="es-ES" sz="2400">
                <a:ea typeface="+mn-lt"/>
                <a:cs typeface="+mn-lt"/>
              </a:rPr>
              <a:t>Eliminar Columnas Redundantes y Columnas Innecesarias</a:t>
            </a:r>
          </a:p>
          <a:p>
            <a:r>
              <a:rPr lang="es-ES" sz="2400">
                <a:ea typeface="+mn-lt"/>
                <a:cs typeface="+mn-lt"/>
              </a:rPr>
              <a:t>Modificación y Creación de Datos</a:t>
            </a:r>
          </a:p>
          <a:p>
            <a:pPr marL="0" indent="0">
              <a:buNone/>
            </a:pPr>
            <a:endParaRPr lang="es-ES" sz="2400">
              <a:ea typeface="+mn-lt"/>
              <a:cs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700688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5" descr="Imagen que contiene flor&#10;&#10;Descripción generada automáticamente">
            <a:extLst>
              <a:ext uri="{FF2B5EF4-FFF2-40B4-BE49-F238E27FC236}">
                <a16:creationId xmlns:a16="http://schemas.microsoft.com/office/drawing/2014/main" id="{52ABA8F2-C4A1-8F86-64B0-42331F168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0" r="17543" b="4"/>
          <a:stretch/>
        </p:blipFill>
        <p:spPr>
          <a:xfrm>
            <a:off x="8219558" y="852372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3881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7BEF1-91D8-EAF4-B876-AF803AF8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781A88C9-220E-4D21-6761-CFBD35C38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" r="10822" b="-3"/>
          <a:stretch/>
        </p:blipFill>
        <p:spPr>
          <a:xfrm>
            <a:off x="5676131" y="3875575"/>
            <a:ext cx="3781491" cy="2982426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54998">
            <a:off x="6055857" y="4209253"/>
            <a:ext cx="3868217" cy="3868217"/>
          </a:xfrm>
          <a:prstGeom prst="arc">
            <a:avLst>
              <a:gd name="adj1" fmla="val 16200000"/>
              <a:gd name="adj2" fmla="val 20479261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92489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 Them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Panorámica</PresentationFormat>
  <Paragraphs>123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Calibri</vt:lpstr>
      <vt:lpstr>TW Cen MT</vt:lpstr>
      <vt:lpstr>TW Cen MT</vt:lpstr>
      <vt:lpstr>ShapesVTI</vt:lpstr>
      <vt:lpstr>Minería de datos Cajamar Agroanalisis</vt:lpstr>
      <vt:lpstr>Índice</vt:lpstr>
      <vt:lpstr>Datos originales</vt:lpstr>
      <vt:lpstr>2. Hipótesis</vt:lpstr>
      <vt:lpstr>3.  Enriquecimiento de los datos</vt:lpstr>
      <vt:lpstr>4.1.  Preprocesado y transformación de los datos</vt:lpstr>
      <vt:lpstr>4.2.  Preprocesado y transformación de los datos</vt:lpstr>
      <vt:lpstr>4.3.  Preprocesado y transformación de los datos</vt:lpstr>
      <vt:lpstr>4.4.  Preprocesado y transformación de los datos</vt:lpstr>
      <vt:lpstr>5.  Tarjetas de datos</vt:lpstr>
      <vt:lpstr>6.1.  Líneas de trabajo</vt:lpstr>
      <vt:lpstr>6.2.  Líneas de trabajo</vt:lpstr>
      <vt:lpstr>6.3.  Líneas de trabajo</vt:lpstr>
      <vt:lpstr>6.4.  Líneas de trabajo</vt:lpstr>
      <vt:lpstr>6.4.  Líneas de trabajo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MARIO MARTÍN ALONSO</cp:lastModifiedBy>
  <cp:revision>275</cp:revision>
  <dcterms:created xsi:type="dcterms:W3CDTF">2023-01-09T16:50:29Z</dcterms:created>
  <dcterms:modified xsi:type="dcterms:W3CDTF">2023-01-10T18:53:40Z</dcterms:modified>
</cp:coreProperties>
</file>